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Helvetica World Italics" charset="1" panose="020B0500040000090004"/>
      <p:regular r:id="rId17"/>
    </p:embeddedFont>
    <p:embeddedFont>
      <p:font typeface="Helvetica World" charset="1" panose="020B0500040000020004"/>
      <p:regular r:id="rId18"/>
    </p:embeddedFont>
    <p:embeddedFont>
      <p:font typeface="Gotham Bold" charset="1" panose="00000000000000000000"/>
      <p:regular r:id="rId19"/>
    </p:embeddedFont>
    <p:embeddedFont>
      <p:font typeface="Helvetica World Bold Italics" charset="1" panose="020B0800040000090004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6853169"/>
            <a:chOff x="0" y="0"/>
            <a:chExt cx="2833290" cy="10617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33290" cy="1061735"/>
            </a:xfrm>
            <a:custGeom>
              <a:avLst/>
              <a:gdLst/>
              <a:ahLst/>
              <a:cxnLst/>
              <a:rect r="r" b="b" t="t" l="l"/>
              <a:pathLst>
                <a:path h="1061735" w="2833290">
                  <a:moveTo>
                    <a:pt x="0" y="0"/>
                  </a:moveTo>
                  <a:lnTo>
                    <a:pt x="2833290" y="0"/>
                  </a:lnTo>
                  <a:lnTo>
                    <a:pt x="2833290" y="1061735"/>
                  </a:lnTo>
                  <a:lnTo>
                    <a:pt x="0" y="1061735"/>
                  </a:lnTo>
                  <a:close/>
                </a:path>
              </a:pathLst>
            </a:custGeom>
            <a:blipFill>
              <a:blip r:embed="rId2"/>
              <a:stretch>
                <a:fillRect l="0" t="-38895" r="0" b="-38895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7000777"/>
            <a:ext cx="18288000" cy="3286223"/>
            <a:chOff x="0" y="0"/>
            <a:chExt cx="4816593" cy="8655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865507"/>
            </a:xfrm>
            <a:custGeom>
              <a:avLst/>
              <a:gdLst/>
              <a:ahLst/>
              <a:cxnLst/>
              <a:rect r="r" b="b" t="t" l="l"/>
              <a:pathLst>
                <a:path h="86550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65507"/>
                  </a:lnTo>
                  <a:lnTo>
                    <a:pt x="0" y="86550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9036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-10800000">
            <a:off x="15662831" y="358145"/>
            <a:ext cx="2312718" cy="2312718"/>
          </a:xfrm>
          <a:custGeom>
            <a:avLst/>
            <a:gdLst/>
            <a:ahLst/>
            <a:cxnLst/>
            <a:rect r="r" b="b" t="t" l="l"/>
            <a:pathLst>
              <a:path h="2312718" w="2312718">
                <a:moveTo>
                  <a:pt x="0" y="0"/>
                </a:moveTo>
                <a:lnTo>
                  <a:pt x="2312718" y="0"/>
                </a:lnTo>
                <a:lnTo>
                  <a:pt x="2312718" y="2312717"/>
                </a:lnTo>
                <a:lnTo>
                  <a:pt x="0" y="23127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391751" y="358145"/>
            <a:ext cx="1341110" cy="1341110"/>
          </a:xfrm>
          <a:custGeom>
            <a:avLst/>
            <a:gdLst/>
            <a:ahLst/>
            <a:cxnLst/>
            <a:rect r="r" b="b" t="t" l="l"/>
            <a:pathLst>
              <a:path h="1341110" w="1341110">
                <a:moveTo>
                  <a:pt x="1341110" y="0"/>
                </a:moveTo>
                <a:lnTo>
                  <a:pt x="0" y="0"/>
                </a:lnTo>
                <a:lnTo>
                  <a:pt x="0" y="1341110"/>
                </a:lnTo>
                <a:lnTo>
                  <a:pt x="1341110" y="1341110"/>
                </a:lnTo>
                <a:lnTo>
                  <a:pt x="134111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91751" y="8618875"/>
            <a:ext cx="3348221" cy="57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Metro Staff Inc.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64473" y="8801470"/>
            <a:ext cx="4397580" cy="269397"/>
            <a:chOff x="0" y="0"/>
            <a:chExt cx="1158210" cy="7095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58210" cy="70952"/>
            </a:xfrm>
            <a:custGeom>
              <a:avLst/>
              <a:gdLst/>
              <a:ahLst/>
              <a:cxnLst/>
              <a:rect r="r" b="b" t="t" l="l"/>
              <a:pathLst>
                <a:path h="70952" w="1158210">
                  <a:moveTo>
                    <a:pt x="0" y="0"/>
                  </a:moveTo>
                  <a:lnTo>
                    <a:pt x="1158210" y="0"/>
                  </a:lnTo>
                  <a:lnTo>
                    <a:pt x="1158210" y="70952"/>
                  </a:lnTo>
                  <a:lnTo>
                    <a:pt x="0" y="70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158210" cy="10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3323752" y="9475365"/>
            <a:ext cx="4150131" cy="52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November 11th, 2025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91751" y="7102566"/>
            <a:ext cx="17318034" cy="705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32"/>
              </a:lnSpc>
            </a:pPr>
            <a:r>
              <a:rPr lang="en-US" b="true" sz="4094">
                <a:solidFill>
                  <a:srgbClr val="FFFFFF"/>
                </a:solidFill>
                <a:latin typeface="Gotham Bold"/>
                <a:ea typeface="Gotham Bold"/>
                <a:cs typeface="Gotham Bold"/>
                <a:sym typeface="Gotham Bold"/>
              </a:rPr>
              <a:t>HR Generalist / Staffing Dispatcher — Daily Operations Guide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1751" y="9427740"/>
            <a:ext cx="10849224" cy="57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“Northstar Lingua — Operations &amp; Training Series”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1751" y="7810010"/>
            <a:ext cx="12196343" cy="57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“Accuracy, Efficiency, and Professionalism in Every Application”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1866382"/>
            <a:ext cx="18288000" cy="6790282"/>
            <a:chOff x="0" y="0"/>
            <a:chExt cx="4816593" cy="17883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1788387"/>
            </a:xfrm>
            <a:custGeom>
              <a:avLst/>
              <a:gdLst/>
              <a:ahLst/>
              <a:cxnLst/>
              <a:rect r="r" b="b" t="t" l="l"/>
              <a:pathLst>
                <a:path h="1788387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788387"/>
                  </a:lnTo>
                  <a:lnTo>
                    <a:pt x="0" y="178838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18264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586501" y="5658535"/>
            <a:ext cx="6596258" cy="2343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</a:pP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Ignore messages or applicants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Skip document verification</a:t>
            </a:r>
          </a:p>
          <a:p>
            <a:pPr algn="l" marL="728067" indent="-364033" lvl="1">
              <a:lnSpc>
                <a:spcPts val="4721"/>
              </a:lnSpc>
              <a:spcBef>
                <a:spcPct val="0"/>
              </a:spcBef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Leave works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pac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messy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422444"/>
            <a:ext cx="15929420" cy="133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58"/>
              </a:lnSpc>
              <a:spcBef>
                <a:spcPct val="0"/>
              </a:spcBef>
            </a:pP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End-of-Day &amp; Office E</a:t>
            </a: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tiquette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51040" y="2905215"/>
            <a:ext cx="7542369" cy="293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</a:pP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Be punctual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Keep office organized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Support manager and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cowo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rkers</a:t>
            </a:r>
          </a:p>
          <a:p>
            <a:pPr algn="l" marL="728067" indent="-364033" lvl="1">
              <a:lnSpc>
                <a:spcPts val="4721"/>
              </a:lnSpc>
              <a:spcBef>
                <a:spcPct val="0"/>
              </a:spcBef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Follow safety and compliance rules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51040" y="2171186"/>
            <a:ext cx="2138980" cy="127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Do’s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6501" y="4559848"/>
            <a:ext cx="2965621" cy="127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799"/>
              </a:lnSpc>
              <a:spcBef>
                <a:spcPct val="0"/>
              </a:spcBef>
            </a:pPr>
            <a:r>
              <a:rPr lang="en-US" b="true" sz="6999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Don’ts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9132913"/>
            <a:ext cx="13265597" cy="5716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21"/>
              </a:lnSpc>
              <a:spcBef>
                <a:spcPct val="0"/>
              </a:spcBef>
            </a:pPr>
            <a:r>
              <a:rPr lang="en-US" sz="3372">
                <a:solidFill>
                  <a:srgbClr val="0660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“Professionalism isn’t paperwork — it’s precision in every ste</a:t>
            </a:r>
            <a:r>
              <a:rPr lang="en-US" sz="3372">
                <a:solidFill>
                  <a:srgbClr val="06606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p.”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6606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347357" y="5874250"/>
            <a:ext cx="2253053" cy="2253053"/>
          </a:xfrm>
          <a:custGeom>
            <a:avLst/>
            <a:gdLst/>
            <a:ahLst/>
            <a:cxnLst/>
            <a:rect r="r" b="b" t="t" l="l"/>
            <a:pathLst>
              <a:path h="2253053" w="2253053">
                <a:moveTo>
                  <a:pt x="0" y="0"/>
                </a:moveTo>
                <a:lnTo>
                  <a:pt x="2253053" y="0"/>
                </a:lnTo>
                <a:lnTo>
                  <a:pt x="2253053" y="2253053"/>
                </a:lnTo>
                <a:lnTo>
                  <a:pt x="0" y="2253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312410" y="358145"/>
            <a:ext cx="1341110" cy="1341110"/>
          </a:xfrm>
          <a:custGeom>
            <a:avLst/>
            <a:gdLst/>
            <a:ahLst/>
            <a:cxnLst/>
            <a:rect r="r" b="b" t="t" l="l"/>
            <a:pathLst>
              <a:path h="1341110" w="1341110">
                <a:moveTo>
                  <a:pt x="1341110" y="0"/>
                </a:moveTo>
                <a:lnTo>
                  <a:pt x="0" y="0"/>
                </a:lnTo>
                <a:lnTo>
                  <a:pt x="0" y="1341110"/>
                </a:lnTo>
                <a:lnTo>
                  <a:pt x="1341110" y="1341110"/>
                </a:lnTo>
                <a:lnTo>
                  <a:pt x="134111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747619" y="3607776"/>
            <a:ext cx="14792762" cy="2754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457"/>
              </a:lnSpc>
            </a:pPr>
            <a:r>
              <a:rPr lang="en-US" b="true" sz="16040">
                <a:solidFill>
                  <a:srgbClr val="FEFAE0"/>
                </a:solidFill>
                <a:latin typeface="Gotham Bold"/>
                <a:ea typeface="Gotham Bold"/>
                <a:cs typeface="Gotham Bold"/>
                <a:sym typeface="Gotham Bold"/>
              </a:rPr>
              <a:t>THANK YOU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3323752" y="9239035"/>
            <a:ext cx="3935548" cy="5298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November 11</a:t>
            </a:r>
            <a:r>
              <a:rPr lang="en-US" sz="31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</a:t>
            </a:r>
            <a:r>
              <a:rPr lang="en-US" sz="3141">
                <a:solidFill>
                  <a:srgbClr val="FFFFFF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, 2025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391751" y="8618875"/>
            <a:ext cx="3348221" cy="57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Metro Staff Inc.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91751" y="9427740"/>
            <a:ext cx="10849224" cy="577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FFFFFF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“Northstar Lingua — Operations &amp; Training Series”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91751" y="8755958"/>
            <a:ext cx="2722751" cy="324011"/>
            <a:chOff x="0" y="0"/>
            <a:chExt cx="717103" cy="8533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17103" cy="85336"/>
            </a:xfrm>
            <a:custGeom>
              <a:avLst/>
              <a:gdLst/>
              <a:ahLst/>
              <a:cxnLst/>
              <a:rect r="r" b="b" t="t" l="l"/>
              <a:pathLst>
                <a:path h="85336" w="717103">
                  <a:moveTo>
                    <a:pt x="0" y="0"/>
                  </a:moveTo>
                  <a:lnTo>
                    <a:pt x="717103" y="0"/>
                  </a:lnTo>
                  <a:lnTo>
                    <a:pt x="717103" y="85336"/>
                  </a:lnTo>
                  <a:lnTo>
                    <a:pt x="0" y="85336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717103" cy="123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4003863" cy="10287000"/>
            <a:chOff x="0" y="0"/>
            <a:chExt cx="105451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54515" cy="2709333"/>
            </a:xfrm>
            <a:custGeom>
              <a:avLst/>
              <a:gdLst/>
              <a:ahLst/>
              <a:cxnLst/>
              <a:rect r="r" b="b" t="t" l="l"/>
              <a:pathLst>
                <a:path h="2709333" w="1054515">
                  <a:moveTo>
                    <a:pt x="0" y="0"/>
                  </a:moveTo>
                  <a:lnTo>
                    <a:pt x="1054515" y="0"/>
                  </a:lnTo>
                  <a:lnTo>
                    <a:pt x="105451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54515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3517710" y="15492"/>
            <a:ext cx="4770290" cy="10271508"/>
            <a:chOff x="0" y="0"/>
            <a:chExt cx="806461" cy="173649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06461" cy="1736492"/>
            </a:xfrm>
            <a:custGeom>
              <a:avLst/>
              <a:gdLst/>
              <a:ahLst/>
              <a:cxnLst/>
              <a:rect r="r" b="b" t="t" l="l"/>
              <a:pathLst>
                <a:path h="1736492" w="806461">
                  <a:moveTo>
                    <a:pt x="0" y="0"/>
                  </a:moveTo>
                  <a:lnTo>
                    <a:pt x="806461" y="0"/>
                  </a:lnTo>
                  <a:lnTo>
                    <a:pt x="806461" y="1736492"/>
                  </a:lnTo>
                  <a:lnTo>
                    <a:pt x="0" y="1736492"/>
                  </a:lnTo>
                  <a:close/>
                </a:path>
              </a:pathLst>
            </a:custGeom>
            <a:blipFill>
              <a:blip r:embed="rId2"/>
              <a:stretch>
                <a:fillRect l="-116627" t="0" r="-106558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632993"/>
            <a:ext cx="11671807" cy="1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190"/>
              </a:lnSpc>
              <a:spcBef>
                <a:spcPct val="0"/>
              </a:spcBef>
            </a:pPr>
            <a:r>
              <a:rPr lang="en-US" b="true" sz="1013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What Is the Role?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65264" y="3230789"/>
            <a:ext cx="9998679" cy="48745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24"/>
              </a:lnSpc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An HR Generalist / Staffing Dispatcher manages the flow of applicants and ensures that every hiring step — from reception to onboarding — is accurate, compliant, and professional.</a:t>
            </a:r>
          </a:p>
          <a:p>
            <a:pPr algn="l">
              <a:lnSpc>
                <a:spcPts val="4324"/>
              </a:lnSpc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Key Points:</a:t>
            </a:r>
          </a:p>
          <a:p>
            <a:pPr algn="l" marL="666893" indent="-333446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First contact between applicants and company</a:t>
            </a:r>
          </a:p>
          <a:p>
            <a:pPr algn="l" marL="666893" indent="-333446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Responsible for accurate documentation</a:t>
            </a:r>
          </a:p>
          <a:p>
            <a:pPr algn="l" marL="666893" indent="-333446" lvl="1">
              <a:lnSpc>
                <a:spcPts val="4324"/>
              </a:lnSpc>
              <a:buFont typeface="Arial"/>
              <a:buChar char="•"/>
            </a:pPr>
            <a:r>
              <a:rPr lang="en-US" sz="3088">
                <a:solidFill>
                  <a:srgbClr val="051B1B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Keeps processes organized and compliant</a:t>
            </a:r>
          </a:p>
          <a:p>
            <a:pPr algn="l" marL="0" indent="0" lvl="0">
              <a:lnSpc>
                <a:spcPts val="43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AE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3197625" cy="10287000"/>
            <a:chOff x="0" y="0"/>
            <a:chExt cx="3475918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475918" cy="2709333"/>
            </a:xfrm>
            <a:custGeom>
              <a:avLst/>
              <a:gdLst/>
              <a:ahLst/>
              <a:cxnLst/>
              <a:rect r="r" b="b" t="t" l="l"/>
              <a:pathLst>
                <a:path h="2709333" w="3475918">
                  <a:moveTo>
                    <a:pt x="0" y="0"/>
                  </a:moveTo>
                  <a:lnTo>
                    <a:pt x="3475918" y="0"/>
                  </a:lnTo>
                  <a:lnTo>
                    <a:pt x="3475918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475918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6850962" y="4378025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5731821" y="4378025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838200"/>
            <a:ext cx="10033833" cy="173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4190"/>
              </a:lnSpc>
              <a:spcBef>
                <a:spcPct val="0"/>
              </a:spcBef>
            </a:pPr>
            <a:r>
              <a:rPr lang="en-US" b="true" sz="10136">
                <a:solidFill>
                  <a:srgbClr val="FEFAE0"/>
                </a:solidFill>
                <a:latin typeface="Gotham Bold"/>
                <a:ea typeface="Gotham Bold"/>
                <a:cs typeface="Gotham Bold"/>
                <a:sym typeface="Gotham Bold"/>
              </a:rPr>
              <a:t>Why It Matters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86069" y="3652986"/>
            <a:ext cx="9998679" cy="3621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84"/>
              </a:lnSpc>
            </a:pPr>
            <a:r>
              <a:rPr lang="en-US" sz="348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This role keeps the staffing system moving smoothly.</a:t>
            </a:r>
          </a:p>
          <a:p>
            <a:pPr algn="l">
              <a:lnSpc>
                <a:spcPts val="4884"/>
              </a:lnSpc>
            </a:pPr>
            <a:r>
              <a:rPr lang="en-US" sz="348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Without it, hiring slows down, compliance is lost, and errors increase.You are the link between people, paperwork, and performance.</a:t>
            </a:r>
          </a:p>
          <a:p>
            <a:pPr algn="l" marL="0" indent="0" lvl="0">
              <a:lnSpc>
                <a:spcPts val="432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539" y="0"/>
            <a:ext cx="12451461" cy="7332348"/>
            <a:chOff x="0" y="0"/>
            <a:chExt cx="3279397" cy="1931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97" cy="1931153"/>
            </a:xfrm>
            <a:custGeom>
              <a:avLst/>
              <a:gdLst/>
              <a:ahLst/>
              <a:cxnLst/>
              <a:rect r="r" b="b" t="t" l="l"/>
              <a:pathLst>
                <a:path h="1931153" w="3279397">
                  <a:moveTo>
                    <a:pt x="0" y="0"/>
                  </a:moveTo>
                  <a:lnTo>
                    <a:pt x="3279397" y="0"/>
                  </a:lnTo>
                  <a:lnTo>
                    <a:pt x="3279397" y="1931153"/>
                  </a:lnTo>
                  <a:lnTo>
                    <a:pt x="0" y="1931153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79397" cy="196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54179"/>
            <a:ext cx="14601091" cy="8645123"/>
            <a:chOff x="0" y="0"/>
            <a:chExt cx="3845555" cy="22769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555" cy="2276905"/>
            </a:xfrm>
            <a:custGeom>
              <a:avLst/>
              <a:gdLst/>
              <a:ahLst/>
              <a:cxnLst/>
              <a:rect r="r" b="b" t="t" l="l"/>
              <a:pathLst>
                <a:path h="2276905" w="3845555">
                  <a:moveTo>
                    <a:pt x="0" y="0"/>
                  </a:moveTo>
                  <a:lnTo>
                    <a:pt x="3845555" y="0"/>
                  </a:lnTo>
                  <a:lnTo>
                    <a:pt x="3845555" y="2276905"/>
                  </a:lnTo>
                  <a:lnTo>
                    <a:pt x="0" y="2276905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5555" cy="2315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2680" y="3874931"/>
            <a:ext cx="11028275" cy="42607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8"/>
              </a:lnSpc>
            </a:pP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Greet applicant and request full name + SSN</a:t>
            </a: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Check records in Outlook, Lawlogix, and TempWorks</a:t>
            </a: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Identify alerts or prior IDs</a:t>
            </a: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Give application packets (Part 1 and Part 2)</a:t>
            </a:r>
          </a:p>
          <a:p>
            <a:pPr algn="l" marL="658190" indent="-329095" lvl="1">
              <a:lnSpc>
                <a:spcPts val="4268"/>
              </a:lnSpc>
              <a:buAutoNum type="arabicPeriod" startAt="1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Proofread and verify documents</a:t>
            </a:r>
          </a:p>
          <a:p>
            <a:pPr algn="l">
              <a:lnSpc>
                <a:spcPts val="4268"/>
              </a:lnSpc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  6. 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Scan, copy, and file appropriately</a:t>
            </a:r>
          </a:p>
          <a:p>
            <a:pPr algn="l" marL="0" indent="0" lvl="0">
              <a:lnSpc>
                <a:spcPts val="4268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11343"/>
            <a:ext cx="13561650" cy="1342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960"/>
              </a:lnSpc>
              <a:spcBef>
                <a:spcPct val="0"/>
              </a:spcBef>
            </a:pPr>
            <a:r>
              <a:rPr lang="en-US" b="true" sz="7829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S</a:t>
            </a:r>
            <a:r>
              <a:rPr lang="en-US" b="true" sz="7829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tep 1 — Paperwork Intake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7045" y="8732388"/>
            <a:ext cx="6393910" cy="57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06606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Ingoude Company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2680" y="2742538"/>
            <a:ext cx="3892772" cy="98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79"/>
              </a:lnSpc>
              <a:spcBef>
                <a:spcPct val="0"/>
              </a:spcBef>
            </a:pPr>
            <a:r>
              <a:rPr lang="en-US" b="true" sz="5271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Checklist: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826818" y="4557797"/>
            <a:ext cx="4397580" cy="269397"/>
            <a:chOff x="0" y="0"/>
            <a:chExt cx="1158210" cy="709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8210" cy="70952"/>
            </a:xfrm>
            <a:custGeom>
              <a:avLst/>
              <a:gdLst/>
              <a:ahLst/>
              <a:cxnLst/>
              <a:rect r="r" b="b" t="t" l="l"/>
              <a:pathLst>
                <a:path h="70952" w="1158210">
                  <a:moveTo>
                    <a:pt x="0" y="0"/>
                  </a:moveTo>
                  <a:lnTo>
                    <a:pt x="1158210" y="0"/>
                  </a:lnTo>
                  <a:lnTo>
                    <a:pt x="1158210" y="70952"/>
                  </a:lnTo>
                  <a:lnTo>
                    <a:pt x="0" y="70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58210" cy="10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4943070" y="5137160"/>
            <a:ext cx="6072408" cy="269397"/>
            <a:chOff x="0" y="0"/>
            <a:chExt cx="1599317" cy="709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599317" cy="70952"/>
            </a:xfrm>
            <a:custGeom>
              <a:avLst/>
              <a:gdLst/>
              <a:ahLst/>
              <a:cxnLst/>
              <a:rect r="r" b="b" t="t" l="l"/>
              <a:pathLst>
                <a:path h="70952" w="1599317">
                  <a:moveTo>
                    <a:pt x="0" y="0"/>
                  </a:moveTo>
                  <a:lnTo>
                    <a:pt x="1599317" y="0"/>
                  </a:lnTo>
                  <a:lnTo>
                    <a:pt x="1599317" y="70952"/>
                  </a:lnTo>
                  <a:lnTo>
                    <a:pt x="0" y="70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599317" cy="10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539" y="0"/>
            <a:ext cx="12451461" cy="7332348"/>
            <a:chOff x="0" y="0"/>
            <a:chExt cx="3279397" cy="1931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97" cy="1931153"/>
            </a:xfrm>
            <a:custGeom>
              <a:avLst/>
              <a:gdLst/>
              <a:ahLst/>
              <a:cxnLst/>
              <a:rect r="r" b="b" t="t" l="l"/>
              <a:pathLst>
                <a:path h="1931153" w="3279397">
                  <a:moveTo>
                    <a:pt x="0" y="0"/>
                  </a:moveTo>
                  <a:lnTo>
                    <a:pt x="3279397" y="0"/>
                  </a:lnTo>
                  <a:lnTo>
                    <a:pt x="3279397" y="1931153"/>
                  </a:lnTo>
                  <a:lnTo>
                    <a:pt x="0" y="1931153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79397" cy="196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9179" y="1754179"/>
            <a:ext cx="14581912" cy="8532821"/>
            <a:chOff x="0" y="0"/>
            <a:chExt cx="3840503" cy="224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0504" cy="2247327"/>
            </a:xfrm>
            <a:custGeom>
              <a:avLst/>
              <a:gdLst/>
              <a:ahLst/>
              <a:cxnLst/>
              <a:rect r="r" b="b" t="t" l="l"/>
              <a:pathLst>
                <a:path h="2247327" w="3840504">
                  <a:moveTo>
                    <a:pt x="0" y="0"/>
                  </a:moveTo>
                  <a:lnTo>
                    <a:pt x="3840504" y="0"/>
                  </a:lnTo>
                  <a:lnTo>
                    <a:pt x="3840504" y="2247327"/>
                  </a:lnTo>
                  <a:lnTo>
                    <a:pt x="0" y="224732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0503" cy="22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2973385"/>
            <a:ext cx="6665447" cy="212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8"/>
              </a:lnSpc>
            </a:pP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Applicant fills out form on kiosk</a:t>
            </a: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Signs virtually with SSN and name</a:t>
            </a:r>
          </a:p>
          <a:p>
            <a:pPr algn="l" marL="658190" indent="-329095" lvl="1">
              <a:lnSpc>
                <a:spcPts val="4268"/>
              </a:lnSpc>
              <a:spcBef>
                <a:spcPct val="0"/>
              </a:spcBef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Confirm submission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96134"/>
            <a:ext cx="14590158" cy="1358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13"/>
              </a:lnSpc>
              <a:spcBef>
                <a:spcPct val="0"/>
              </a:spcBef>
            </a:pPr>
            <a:r>
              <a:rPr lang="en-US" b="true" sz="786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S</a:t>
            </a:r>
            <a:r>
              <a:rPr lang="en-US" b="true" sz="786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tep 2 — Digital Application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20831" y="2179877"/>
            <a:ext cx="3117359" cy="86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6"/>
              </a:lnSpc>
              <a:spcBef>
                <a:spcPct val="0"/>
              </a:spcBef>
            </a:pPr>
            <a:r>
              <a:rPr lang="en-US" b="true" sz="4647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Tax Credit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430962"/>
            <a:ext cx="11028275" cy="2658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68"/>
              </a:lnSpc>
            </a:pP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Applicant reads orientation slides (or binder)</a:t>
            </a: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HR creates profiles in TempWorks &amp; Lawlogix</a:t>
            </a:r>
          </a:p>
          <a:p>
            <a:pPr algn="l" marL="658190" indent="-329095" lvl="1">
              <a:lnSpc>
                <a:spcPts val="4268"/>
              </a:lnSpc>
              <a:buFont typeface="Arial"/>
              <a:buChar char="•"/>
            </a:pP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Administers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20-questio</a:t>
            </a:r>
            <a:r>
              <a:rPr lang="en-US" sz="3048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n test and checks results</a:t>
            </a:r>
          </a:p>
          <a:p>
            <a:pPr algn="l" marL="0" indent="0" lvl="0">
              <a:lnSpc>
                <a:spcPts val="4268"/>
              </a:lnSpc>
              <a:spcBef>
                <a:spcPct val="0"/>
              </a:spcBef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220831" y="5527016"/>
            <a:ext cx="3285749" cy="8601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506"/>
              </a:lnSpc>
              <a:spcBef>
                <a:spcPct val="0"/>
              </a:spcBef>
            </a:pPr>
            <a:r>
              <a:rPr lang="en-US" b="true" sz="4647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Orientation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495357" y="7659075"/>
            <a:ext cx="4397580" cy="269397"/>
            <a:chOff x="0" y="0"/>
            <a:chExt cx="1158210" cy="70952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158210" cy="70952"/>
            </a:xfrm>
            <a:custGeom>
              <a:avLst/>
              <a:gdLst/>
              <a:ahLst/>
              <a:cxnLst/>
              <a:rect r="r" b="b" t="t" l="l"/>
              <a:pathLst>
                <a:path h="70952" w="1158210">
                  <a:moveTo>
                    <a:pt x="0" y="0"/>
                  </a:moveTo>
                  <a:lnTo>
                    <a:pt x="1158210" y="0"/>
                  </a:lnTo>
                  <a:lnTo>
                    <a:pt x="1158210" y="70952"/>
                  </a:lnTo>
                  <a:lnTo>
                    <a:pt x="0" y="70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158210" cy="10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906661" y="4178453"/>
            <a:ext cx="4397580" cy="269397"/>
            <a:chOff x="0" y="0"/>
            <a:chExt cx="1158210" cy="709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158210" cy="70952"/>
            </a:xfrm>
            <a:custGeom>
              <a:avLst/>
              <a:gdLst/>
              <a:ahLst/>
              <a:cxnLst/>
              <a:rect r="r" b="b" t="t" l="l"/>
              <a:pathLst>
                <a:path h="70952" w="1158210">
                  <a:moveTo>
                    <a:pt x="0" y="0"/>
                  </a:moveTo>
                  <a:lnTo>
                    <a:pt x="1158210" y="0"/>
                  </a:lnTo>
                  <a:lnTo>
                    <a:pt x="1158210" y="70952"/>
                  </a:lnTo>
                  <a:lnTo>
                    <a:pt x="0" y="70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158210" cy="10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539" y="0"/>
            <a:ext cx="12451461" cy="7332348"/>
            <a:chOff x="0" y="0"/>
            <a:chExt cx="3279397" cy="1931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97" cy="1931153"/>
            </a:xfrm>
            <a:custGeom>
              <a:avLst/>
              <a:gdLst/>
              <a:ahLst/>
              <a:cxnLst/>
              <a:rect r="r" b="b" t="t" l="l"/>
              <a:pathLst>
                <a:path h="1931153" w="3279397">
                  <a:moveTo>
                    <a:pt x="0" y="0"/>
                  </a:moveTo>
                  <a:lnTo>
                    <a:pt x="3279397" y="0"/>
                  </a:lnTo>
                  <a:lnTo>
                    <a:pt x="3279397" y="1931153"/>
                  </a:lnTo>
                  <a:lnTo>
                    <a:pt x="0" y="1931153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79397" cy="196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54179"/>
            <a:ext cx="14601091" cy="8532821"/>
            <a:chOff x="0" y="0"/>
            <a:chExt cx="3845555" cy="224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555" cy="2247327"/>
            </a:xfrm>
            <a:custGeom>
              <a:avLst/>
              <a:gdLst/>
              <a:ahLst/>
              <a:cxnLst/>
              <a:rect r="r" b="b" t="t" l="l"/>
              <a:pathLst>
                <a:path h="2247327" w="3845555">
                  <a:moveTo>
                    <a:pt x="0" y="0"/>
                  </a:moveTo>
                  <a:lnTo>
                    <a:pt x="3845555" y="0"/>
                  </a:lnTo>
                  <a:lnTo>
                    <a:pt x="3845555" y="2247327"/>
                  </a:lnTo>
                  <a:lnTo>
                    <a:pt x="0" y="224732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5555" cy="22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2680" y="4567394"/>
            <a:ext cx="9455891" cy="293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Give I-9 form after test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Verify correctness of all fields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Ensure it appears in Lawlogix dashboard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Verify eligibility documents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(List A 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or B + C)</a:t>
            </a:r>
          </a:p>
          <a:p>
            <a:pPr algn="l" marL="0" indent="0" lvl="0">
              <a:lnSpc>
                <a:spcPts val="4721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2444"/>
            <a:ext cx="14073862" cy="133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58"/>
              </a:lnSpc>
              <a:spcBef>
                <a:spcPct val="0"/>
              </a:spcBef>
            </a:pP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S</a:t>
            </a: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tep 3 — Paperwork Intake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7045" y="8732388"/>
            <a:ext cx="6393910" cy="57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06606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Ingoude Company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2680" y="3016589"/>
            <a:ext cx="3892772" cy="98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79"/>
              </a:lnSpc>
              <a:spcBef>
                <a:spcPct val="0"/>
              </a:spcBef>
            </a:pPr>
            <a:r>
              <a:rPr lang="en-US" b="true" sz="5271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Checklist: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3006663" y="4874103"/>
            <a:ext cx="4397580" cy="269397"/>
            <a:chOff x="0" y="0"/>
            <a:chExt cx="1158210" cy="709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8210" cy="70952"/>
            </a:xfrm>
            <a:custGeom>
              <a:avLst/>
              <a:gdLst/>
              <a:ahLst/>
              <a:cxnLst/>
              <a:rect r="r" b="b" t="t" l="l"/>
              <a:pathLst>
                <a:path h="70952" w="1158210">
                  <a:moveTo>
                    <a:pt x="0" y="0"/>
                  </a:moveTo>
                  <a:lnTo>
                    <a:pt x="1158210" y="0"/>
                  </a:lnTo>
                  <a:lnTo>
                    <a:pt x="1158210" y="70952"/>
                  </a:lnTo>
                  <a:lnTo>
                    <a:pt x="0" y="70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58210" cy="10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866841" y="5885891"/>
            <a:ext cx="4397580" cy="269397"/>
            <a:chOff x="0" y="0"/>
            <a:chExt cx="1158210" cy="709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58210" cy="70952"/>
            </a:xfrm>
            <a:custGeom>
              <a:avLst/>
              <a:gdLst/>
              <a:ahLst/>
              <a:cxnLst/>
              <a:rect r="r" b="b" t="t" l="l"/>
              <a:pathLst>
                <a:path h="70952" w="1158210">
                  <a:moveTo>
                    <a:pt x="0" y="0"/>
                  </a:moveTo>
                  <a:lnTo>
                    <a:pt x="1158210" y="0"/>
                  </a:lnTo>
                  <a:lnTo>
                    <a:pt x="1158210" y="70952"/>
                  </a:lnTo>
                  <a:lnTo>
                    <a:pt x="0" y="70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58210" cy="10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539" y="0"/>
            <a:ext cx="12451461" cy="7332348"/>
            <a:chOff x="0" y="0"/>
            <a:chExt cx="3279397" cy="1931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97" cy="1931153"/>
            </a:xfrm>
            <a:custGeom>
              <a:avLst/>
              <a:gdLst/>
              <a:ahLst/>
              <a:cxnLst/>
              <a:rect r="r" b="b" t="t" l="l"/>
              <a:pathLst>
                <a:path h="1931153" w="3279397">
                  <a:moveTo>
                    <a:pt x="0" y="0"/>
                  </a:moveTo>
                  <a:lnTo>
                    <a:pt x="3279397" y="0"/>
                  </a:lnTo>
                  <a:lnTo>
                    <a:pt x="3279397" y="1931153"/>
                  </a:lnTo>
                  <a:lnTo>
                    <a:pt x="0" y="1931153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79397" cy="196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54179"/>
            <a:ext cx="14601091" cy="8532821"/>
            <a:chOff x="0" y="0"/>
            <a:chExt cx="3845555" cy="224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555" cy="2247327"/>
            </a:xfrm>
            <a:custGeom>
              <a:avLst/>
              <a:gdLst/>
              <a:ahLst/>
              <a:cxnLst/>
              <a:rect r="r" b="b" t="t" l="l"/>
              <a:pathLst>
                <a:path h="2247327" w="3845555">
                  <a:moveTo>
                    <a:pt x="0" y="0"/>
                  </a:moveTo>
                  <a:lnTo>
                    <a:pt x="3845555" y="0"/>
                  </a:lnTo>
                  <a:lnTo>
                    <a:pt x="3845555" y="2247327"/>
                  </a:lnTo>
                  <a:lnTo>
                    <a:pt x="0" y="224732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5555" cy="22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2680" y="4272080"/>
            <a:ext cx="9455891" cy="3524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Play GMP or safety videos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Fill 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enrollment info in WebTrax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Create punch card + Wisely envelope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Fil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copies and prepare materials</a:t>
            </a:r>
          </a:p>
          <a:p>
            <a:pPr algn="l" marL="728067" indent="-364033" lvl="1">
              <a:lnSpc>
                <a:spcPts val="4721"/>
              </a:lnSpc>
              <a:spcBef>
                <a:spcPct val="0"/>
              </a:spcBef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Giv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 applicant final items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(policy, ca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rd, info sheet)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2444"/>
            <a:ext cx="15929420" cy="133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58"/>
              </a:lnSpc>
              <a:spcBef>
                <a:spcPct val="0"/>
              </a:spcBef>
            </a:pP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S</a:t>
            </a: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tep 4 — Training &amp; Enrollment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7045" y="8732388"/>
            <a:ext cx="6393910" cy="57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06606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Ingoude Company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2680" y="3016589"/>
            <a:ext cx="3892772" cy="98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79"/>
              </a:lnSpc>
              <a:spcBef>
                <a:spcPct val="0"/>
              </a:spcBef>
            </a:pPr>
            <a:r>
              <a:rPr lang="en-US" b="true" sz="5271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Checklist: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6040626" y="5008802"/>
            <a:ext cx="4397580" cy="269397"/>
            <a:chOff x="0" y="0"/>
            <a:chExt cx="1158210" cy="7095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8210" cy="70952"/>
            </a:xfrm>
            <a:custGeom>
              <a:avLst/>
              <a:gdLst/>
              <a:ahLst/>
              <a:cxnLst/>
              <a:rect r="r" b="b" t="t" l="l"/>
              <a:pathLst>
                <a:path h="70952" w="1158210">
                  <a:moveTo>
                    <a:pt x="0" y="0"/>
                  </a:moveTo>
                  <a:lnTo>
                    <a:pt x="1158210" y="0"/>
                  </a:lnTo>
                  <a:lnTo>
                    <a:pt x="1158210" y="70952"/>
                  </a:lnTo>
                  <a:lnTo>
                    <a:pt x="0" y="70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158210" cy="10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947045" y="5595462"/>
            <a:ext cx="4397580" cy="269397"/>
            <a:chOff x="0" y="0"/>
            <a:chExt cx="1158210" cy="7095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58210" cy="70952"/>
            </a:xfrm>
            <a:custGeom>
              <a:avLst/>
              <a:gdLst/>
              <a:ahLst/>
              <a:cxnLst/>
              <a:rect r="r" b="b" t="t" l="l"/>
              <a:pathLst>
                <a:path h="70952" w="1158210">
                  <a:moveTo>
                    <a:pt x="0" y="0"/>
                  </a:moveTo>
                  <a:lnTo>
                    <a:pt x="1158210" y="0"/>
                  </a:lnTo>
                  <a:lnTo>
                    <a:pt x="1158210" y="70952"/>
                  </a:lnTo>
                  <a:lnTo>
                    <a:pt x="0" y="7095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58210" cy="1090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2993334"/>
            <a:chOff x="0" y="0"/>
            <a:chExt cx="4816593" cy="78836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16592" cy="788368"/>
            </a:xfrm>
            <a:custGeom>
              <a:avLst/>
              <a:gdLst/>
              <a:ahLst/>
              <a:cxnLst/>
              <a:rect r="r" b="b" t="t" l="l"/>
              <a:pathLst>
                <a:path h="788368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788368"/>
                  </a:lnTo>
                  <a:lnTo>
                    <a:pt x="0" y="788368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816593" cy="8264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10800000">
            <a:off x="16493469" y="5355440"/>
            <a:ext cx="1531662" cy="1531662"/>
          </a:xfrm>
          <a:custGeom>
            <a:avLst/>
            <a:gdLst/>
            <a:ahLst/>
            <a:cxnLst/>
            <a:rect r="r" b="b" t="t" l="l"/>
            <a:pathLst>
              <a:path h="1531662" w="1531662">
                <a:moveTo>
                  <a:pt x="0" y="0"/>
                </a:moveTo>
                <a:lnTo>
                  <a:pt x="1531662" y="0"/>
                </a:lnTo>
                <a:lnTo>
                  <a:pt x="1531662" y="1531661"/>
                </a:lnTo>
                <a:lnTo>
                  <a:pt x="0" y="153166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259380" y="4450751"/>
            <a:ext cx="4826800" cy="1140332"/>
          </a:xfrm>
          <a:custGeom>
            <a:avLst/>
            <a:gdLst/>
            <a:ahLst/>
            <a:cxnLst/>
            <a:rect r="r" b="b" t="t" l="l"/>
            <a:pathLst>
              <a:path h="1140332" w="4826800">
                <a:moveTo>
                  <a:pt x="0" y="0"/>
                </a:moveTo>
                <a:lnTo>
                  <a:pt x="4826800" y="0"/>
                </a:lnTo>
                <a:lnTo>
                  <a:pt x="4826800" y="1140332"/>
                </a:lnTo>
                <a:lnTo>
                  <a:pt x="0" y="1140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493143" y="7048500"/>
            <a:ext cx="4694871" cy="1408461"/>
          </a:xfrm>
          <a:custGeom>
            <a:avLst/>
            <a:gdLst/>
            <a:ahLst/>
            <a:cxnLst/>
            <a:rect r="r" b="b" t="t" l="l"/>
            <a:pathLst>
              <a:path h="1408461" w="4694871">
                <a:moveTo>
                  <a:pt x="0" y="0"/>
                </a:moveTo>
                <a:lnTo>
                  <a:pt x="4694871" y="0"/>
                </a:lnTo>
                <a:lnTo>
                  <a:pt x="4694871" y="1408461"/>
                </a:lnTo>
                <a:lnTo>
                  <a:pt x="0" y="14084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06758" y="4573334"/>
            <a:ext cx="1679228" cy="1640773"/>
          </a:xfrm>
          <a:custGeom>
            <a:avLst/>
            <a:gdLst/>
            <a:ahLst/>
            <a:cxnLst/>
            <a:rect r="r" b="b" t="t" l="l"/>
            <a:pathLst>
              <a:path h="1640773" w="1679228">
                <a:moveTo>
                  <a:pt x="0" y="0"/>
                </a:moveTo>
                <a:lnTo>
                  <a:pt x="1679228" y="0"/>
                </a:lnTo>
                <a:lnTo>
                  <a:pt x="1679228" y="1640773"/>
                </a:lnTo>
                <a:lnTo>
                  <a:pt x="0" y="16407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26793" y="537849"/>
            <a:ext cx="10877518" cy="156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2675"/>
              </a:lnSpc>
              <a:spcBef>
                <a:spcPct val="0"/>
              </a:spcBef>
            </a:pPr>
            <a:r>
              <a:rPr lang="en-US" b="true" sz="9054">
                <a:solidFill>
                  <a:srgbClr val="FEFAE0"/>
                </a:solidFill>
                <a:latin typeface="Gotham Bold"/>
                <a:ea typeface="Gotham Bold"/>
                <a:cs typeface="Gotham Bold"/>
                <a:sym typeface="Gotham Bold"/>
              </a:rPr>
              <a:t>Essential Systems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26793" y="4193901"/>
            <a:ext cx="9287215" cy="3778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Outlook: communication</a:t>
            </a:r>
          </a:p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WebTrax: shift setup &amp; tracking</a:t>
            </a:r>
          </a:p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TempWorks: HRIS &amp; payments</a:t>
            </a:r>
          </a:p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</a:t>
            </a: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awlogix: document verification</a:t>
            </a:r>
          </a:p>
          <a:p>
            <a:pPr algn="l" marL="772587" indent="-386293" lvl="1">
              <a:lnSpc>
                <a:spcPts val="5009"/>
              </a:lnSpc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WebCenter: employee self-service</a:t>
            </a:r>
          </a:p>
          <a:p>
            <a:pPr algn="l" marL="772587" indent="-386293" lvl="1">
              <a:lnSpc>
                <a:spcPts val="5009"/>
              </a:lnSpc>
              <a:spcBef>
                <a:spcPct val="0"/>
              </a:spcBef>
              <a:buFont typeface="Arial"/>
              <a:buChar char="•"/>
            </a:pPr>
            <a:r>
              <a:rPr lang="en-US" sz="357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SharePoint: orientation test database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56753" y="4420431"/>
            <a:ext cx="1812518" cy="287602"/>
            <a:chOff x="0" y="0"/>
            <a:chExt cx="477371" cy="7574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7371" cy="75747"/>
            </a:xfrm>
            <a:custGeom>
              <a:avLst/>
              <a:gdLst/>
              <a:ahLst/>
              <a:cxnLst/>
              <a:rect r="r" b="b" t="t" l="l"/>
              <a:pathLst>
                <a:path h="75747" w="477371">
                  <a:moveTo>
                    <a:pt x="0" y="0"/>
                  </a:moveTo>
                  <a:lnTo>
                    <a:pt x="477371" y="0"/>
                  </a:lnTo>
                  <a:lnTo>
                    <a:pt x="477371" y="75747"/>
                  </a:lnTo>
                  <a:lnTo>
                    <a:pt x="0" y="757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477371" cy="11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6753" y="5020917"/>
            <a:ext cx="1812518" cy="287602"/>
            <a:chOff x="0" y="0"/>
            <a:chExt cx="477371" cy="7574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77371" cy="75747"/>
            </a:xfrm>
            <a:custGeom>
              <a:avLst/>
              <a:gdLst/>
              <a:ahLst/>
              <a:cxnLst/>
              <a:rect r="r" b="b" t="t" l="l"/>
              <a:pathLst>
                <a:path h="75747" w="477371">
                  <a:moveTo>
                    <a:pt x="0" y="0"/>
                  </a:moveTo>
                  <a:lnTo>
                    <a:pt x="477371" y="0"/>
                  </a:lnTo>
                  <a:lnTo>
                    <a:pt x="477371" y="75747"/>
                  </a:lnTo>
                  <a:lnTo>
                    <a:pt x="0" y="757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77371" cy="11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6753" y="6289183"/>
            <a:ext cx="1812518" cy="287602"/>
            <a:chOff x="0" y="0"/>
            <a:chExt cx="477371" cy="7574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77371" cy="75747"/>
            </a:xfrm>
            <a:custGeom>
              <a:avLst/>
              <a:gdLst/>
              <a:ahLst/>
              <a:cxnLst/>
              <a:rect r="r" b="b" t="t" l="l"/>
              <a:pathLst>
                <a:path h="75747" w="477371">
                  <a:moveTo>
                    <a:pt x="0" y="0"/>
                  </a:moveTo>
                  <a:lnTo>
                    <a:pt x="477371" y="0"/>
                  </a:lnTo>
                  <a:lnTo>
                    <a:pt x="477371" y="75747"/>
                  </a:lnTo>
                  <a:lnTo>
                    <a:pt x="0" y="757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77371" cy="11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56753" y="6868897"/>
            <a:ext cx="2395067" cy="305806"/>
            <a:chOff x="0" y="0"/>
            <a:chExt cx="630800" cy="8054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0800" cy="80542"/>
            </a:xfrm>
            <a:custGeom>
              <a:avLst/>
              <a:gdLst/>
              <a:ahLst/>
              <a:cxnLst/>
              <a:rect r="r" b="b" t="t" l="l"/>
              <a:pathLst>
                <a:path h="80542" w="630800">
                  <a:moveTo>
                    <a:pt x="0" y="0"/>
                  </a:moveTo>
                  <a:lnTo>
                    <a:pt x="630800" y="0"/>
                  </a:lnTo>
                  <a:lnTo>
                    <a:pt x="630800" y="80542"/>
                  </a:lnTo>
                  <a:lnTo>
                    <a:pt x="0" y="80542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630800" cy="1186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56753" y="5655050"/>
            <a:ext cx="2504295" cy="287602"/>
            <a:chOff x="0" y="0"/>
            <a:chExt cx="659567" cy="7574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59567" cy="75747"/>
            </a:xfrm>
            <a:custGeom>
              <a:avLst/>
              <a:gdLst/>
              <a:ahLst/>
              <a:cxnLst/>
              <a:rect r="r" b="b" t="t" l="l"/>
              <a:pathLst>
                <a:path h="75747" w="659567">
                  <a:moveTo>
                    <a:pt x="0" y="0"/>
                  </a:moveTo>
                  <a:lnTo>
                    <a:pt x="659567" y="0"/>
                  </a:lnTo>
                  <a:lnTo>
                    <a:pt x="659567" y="75747"/>
                  </a:lnTo>
                  <a:lnTo>
                    <a:pt x="0" y="757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59567" cy="11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259380" y="4191204"/>
            <a:ext cx="4982808" cy="1463846"/>
            <a:chOff x="0" y="0"/>
            <a:chExt cx="1312344" cy="38554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312344" cy="385540"/>
            </a:xfrm>
            <a:custGeom>
              <a:avLst/>
              <a:gdLst/>
              <a:ahLst/>
              <a:cxnLst/>
              <a:rect r="r" b="b" t="t" l="l"/>
              <a:pathLst>
                <a:path h="385540" w="1312344">
                  <a:moveTo>
                    <a:pt x="0" y="0"/>
                  </a:moveTo>
                  <a:lnTo>
                    <a:pt x="1312344" y="0"/>
                  </a:lnTo>
                  <a:lnTo>
                    <a:pt x="1312344" y="385540"/>
                  </a:lnTo>
                  <a:lnTo>
                    <a:pt x="0" y="38554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312344" cy="4236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385986" y="8169360"/>
            <a:ext cx="1812518" cy="287602"/>
            <a:chOff x="0" y="0"/>
            <a:chExt cx="477371" cy="7574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77371" cy="75747"/>
            </a:xfrm>
            <a:custGeom>
              <a:avLst/>
              <a:gdLst/>
              <a:ahLst/>
              <a:cxnLst/>
              <a:rect r="r" b="b" t="t" l="l"/>
              <a:pathLst>
                <a:path h="75747" w="477371">
                  <a:moveTo>
                    <a:pt x="0" y="0"/>
                  </a:moveTo>
                  <a:lnTo>
                    <a:pt x="477371" y="0"/>
                  </a:lnTo>
                  <a:lnTo>
                    <a:pt x="477371" y="75747"/>
                  </a:lnTo>
                  <a:lnTo>
                    <a:pt x="0" y="7574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77371" cy="1138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223082" y="7021800"/>
            <a:ext cx="5234994" cy="1398086"/>
            <a:chOff x="0" y="0"/>
            <a:chExt cx="1378764" cy="36822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378764" cy="368220"/>
            </a:xfrm>
            <a:custGeom>
              <a:avLst/>
              <a:gdLst/>
              <a:ahLst/>
              <a:cxnLst/>
              <a:rect r="r" b="b" t="t" l="l"/>
              <a:pathLst>
                <a:path h="368220" w="1378764">
                  <a:moveTo>
                    <a:pt x="0" y="0"/>
                  </a:moveTo>
                  <a:lnTo>
                    <a:pt x="1378764" y="0"/>
                  </a:lnTo>
                  <a:lnTo>
                    <a:pt x="1378764" y="368220"/>
                  </a:lnTo>
                  <a:lnTo>
                    <a:pt x="0" y="36822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1378764" cy="4063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836539" y="0"/>
            <a:ext cx="12451461" cy="7332348"/>
            <a:chOff x="0" y="0"/>
            <a:chExt cx="3279397" cy="19311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79397" cy="1931153"/>
            </a:xfrm>
            <a:custGeom>
              <a:avLst/>
              <a:gdLst/>
              <a:ahLst/>
              <a:cxnLst/>
              <a:rect r="r" b="b" t="t" l="l"/>
              <a:pathLst>
                <a:path h="1931153" w="3279397">
                  <a:moveTo>
                    <a:pt x="0" y="0"/>
                  </a:moveTo>
                  <a:lnTo>
                    <a:pt x="3279397" y="0"/>
                  </a:lnTo>
                  <a:lnTo>
                    <a:pt x="3279397" y="1931153"/>
                  </a:lnTo>
                  <a:lnTo>
                    <a:pt x="0" y="1931153"/>
                  </a:lnTo>
                  <a:close/>
                </a:path>
              </a:pathLst>
            </a:custGeom>
            <a:solidFill>
              <a:srgbClr val="FEFAE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79397" cy="19692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0" y="1754179"/>
            <a:ext cx="14601091" cy="8532821"/>
            <a:chOff x="0" y="0"/>
            <a:chExt cx="3845555" cy="224732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45555" cy="2247327"/>
            </a:xfrm>
            <a:custGeom>
              <a:avLst/>
              <a:gdLst/>
              <a:ahLst/>
              <a:cxnLst/>
              <a:rect r="r" b="b" t="t" l="l"/>
              <a:pathLst>
                <a:path h="2247327" w="3845555">
                  <a:moveTo>
                    <a:pt x="0" y="0"/>
                  </a:moveTo>
                  <a:lnTo>
                    <a:pt x="3845555" y="0"/>
                  </a:lnTo>
                  <a:lnTo>
                    <a:pt x="3845555" y="2247327"/>
                  </a:lnTo>
                  <a:lnTo>
                    <a:pt x="0" y="2247327"/>
                  </a:lnTo>
                  <a:close/>
                </a:path>
              </a:pathLst>
            </a:custGeom>
            <a:solidFill>
              <a:srgbClr val="06606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45555" cy="2285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312680" y="4272080"/>
            <a:ext cx="9455891" cy="293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Respond to ema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ils p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romptly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Use proper greeting → message → closing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CC manager &amp; dispatch</a:t>
            </a:r>
          </a:p>
          <a:p>
            <a:pPr algn="l" marL="728067" indent="-364033" lvl="1">
              <a:lnSpc>
                <a:spcPts val="4721"/>
              </a:lnSpc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Maintain res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pectful</a:t>
            </a: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tone</a:t>
            </a:r>
          </a:p>
          <a:p>
            <a:pPr algn="l" marL="728067" indent="-364033" lvl="1">
              <a:lnSpc>
                <a:spcPts val="4721"/>
              </a:lnSpc>
              <a:spcBef>
                <a:spcPct val="0"/>
              </a:spcBef>
              <a:buAutoNum type="arabicPeriod" startAt="1"/>
            </a:pPr>
            <a:r>
              <a:rPr lang="en-US" sz="3372">
                <a:solidFill>
                  <a:srgbClr val="FEFAE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Protect sensitive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422444"/>
            <a:ext cx="15929420" cy="1331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858"/>
              </a:lnSpc>
              <a:spcBef>
                <a:spcPct val="0"/>
              </a:spcBef>
            </a:pP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Communica</a:t>
            </a:r>
            <a:r>
              <a:rPr lang="en-US" b="true" sz="7756">
                <a:solidFill>
                  <a:srgbClr val="066060"/>
                </a:solidFill>
                <a:latin typeface="Gotham Bold"/>
                <a:ea typeface="Gotham Bold"/>
                <a:cs typeface="Gotham Bold"/>
                <a:sym typeface="Gotham Bold"/>
              </a:rPr>
              <a:t>tion Standards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947045" y="8732388"/>
            <a:ext cx="6393910" cy="57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397"/>
              </a:lnSpc>
              <a:spcBef>
                <a:spcPct val="0"/>
              </a:spcBef>
            </a:pPr>
            <a:r>
              <a:rPr lang="en-US" sz="3141" i="true">
                <a:solidFill>
                  <a:srgbClr val="06606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Ingoude Company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-10800000">
            <a:off x="16958120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1" y="0"/>
                </a:lnTo>
                <a:lnTo>
                  <a:pt x="1119141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10800000">
            <a:off x="15838978" y="8901594"/>
            <a:ext cx="1119142" cy="1119142"/>
          </a:xfrm>
          <a:custGeom>
            <a:avLst/>
            <a:gdLst/>
            <a:ahLst/>
            <a:cxnLst/>
            <a:rect r="r" b="b" t="t" l="l"/>
            <a:pathLst>
              <a:path h="1119142" w="1119142">
                <a:moveTo>
                  <a:pt x="0" y="0"/>
                </a:moveTo>
                <a:lnTo>
                  <a:pt x="1119142" y="0"/>
                </a:lnTo>
                <a:lnTo>
                  <a:pt x="1119142" y="1119142"/>
                </a:lnTo>
                <a:lnTo>
                  <a:pt x="0" y="1119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12680" y="3016589"/>
            <a:ext cx="3892772" cy="9831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79"/>
              </a:lnSpc>
              <a:spcBef>
                <a:spcPct val="0"/>
              </a:spcBef>
            </a:pPr>
            <a:r>
              <a:rPr lang="en-US" b="true" sz="5271" i="true">
                <a:solidFill>
                  <a:srgbClr val="FEFAE0"/>
                </a:solidFill>
                <a:latin typeface="Helvetica World Bold Italics"/>
                <a:ea typeface="Helvetica World Bold Italics"/>
                <a:cs typeface="Helvetica World Bold Italics"/>
                <a:sym typeface="Helvetica World Bold Italics"/>
              </a:rPr>
              <a:t>Checklist: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DAG521xLnL4</dc:identifier>
  <dcterms:modified xsi:type="dcterms:W3CDTF">2011-08-01T06:04:30Z</dcterms:modified>
  <cp:revision>1</cp:revision>
  <dc:title>Copy of HR GENERALIST/DISPATCHER TRAINING - ENGLISH</dc:title>
</cp:coreProperties>
</file>